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sldIdLst>
    <p:sldId id="256" r:id="rId2"/>
    <p:sldId id="257" r:id="rId3"/>
    <p:sldId id="276" r:id="rId4"/>
    <p:sldId id="277" r:id="rId5"/>
    <p:sldId id="258" r:id="rId6"/>
    <p:sldId id="260" r:id="rId7"/>
    <p:sldId id="261" r:id="rId8"/>
    <p:sldId id="262" r:id="rId9"/>
    <p:sldId id="263" r:id="rId10"/>
    <p:sldId id="264" r:id="rId11"/>
    <p:sldId id="265" r:id="rId12"/>
    <p:sldId id="266" r:id="rId13"/>
    <p:sldId id="267"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25"/>
    <p:restoredTop sz="94675"/>
  </p:normalViewPr>
  <p:slideViewPr>
    <p:cSldViewPr snapToGrid="0" snapToObjects="1">
      <p:cViewPr>
        <p:scale>
          <a:sx n="80" d="100"/>
          <a:sy n="80" d="100"/>
        </p:scale>
        <p:origin x="40" y="1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0346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67887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38213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1500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80148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32398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5303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7797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9673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95740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9363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363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12179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7263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2852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12/15/20</a:t>
            </a:fld>
            <a:endParaRPr lang="en-US" dirty="0"/>
          </a:p>
        </p:txBody>
      </p:sp>
    </p:spTree>
    <p:extLst>
      <p:ext uri="{BB962C8B-B14F-4D97-AF65-F5344CB8AC3E}">
        <p14:creationId xmlns:p14="http://schemas.microsoft.com/office/powerpoint/2010/main" val="3107662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12/15/20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8136940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pandas.pydata.org/docs/" TargetMode="External"/><Relationship Id="rId3" Type="http://schemas.openxmlformats.org/officeDocument/2006/relationships/hyperlink" Target="https://data.london.gov.uk/census/" TargetMode="External"/><Relationship Id="rId7" Type="http://schemas.openxmlformats.org/officeDocument/2006/relationships/hyperlink" Target="https://numpy.org/doc/" TargetMode="External"/><Relationship Id="rId2" Type="http://schemas.openxmlformats.org/officeDocument/2006/relationships/hyperlink" Target="https://towardsdatascience.com/the-battle-of-the-neighborhoods-open-a-movie-theater-in-montreal-355cf5c679b8" TargetMode="External"/><Relationship Id="rId1" Type="http://schemas.openxmlformats.org/officeDocument/2006/relationships/slideLayout" Target="../slideLayouts/slideLayout2.xml"/><Relationship Id="rId6" Type="http://schemas.openxmlformats.org/officeDocument/2006/relationships/hyperlink" Target="https://python-visualization.github.io/folium/" TargetMode="External"/><Relationship Id="rId5" Type="http://schemas.openxmlformats.org/officeDocument/2006/relationships/hyperlink" Target="https://developer.foursquare.com/docs/places-api/" TargetMode="External"/><Relationship Id="rId10" Type="http://schemas.openxmlformats.org/officeDocument/2006/relationships/hyperlink" Target="https://developers.google.com/maps/documentation/geocoding/overview" TargetMode="External"/><Relationship Id="rId4" Type="http://schemas.openxmlformats.org/officeDocument/2006/relationships/hyperlink" Target="https://data.london.gov.uk/dataset/statistical-gis-boundary-files-london" TargetMode="External"/><Relationship Id="rId9" Type="http://schemas.openxmlformats.org/officeDocument/2006/relationships/hyperlink" Target="https://scikit-learn.org/stable/modules/generated/sklearn.cluster.KMeans.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76351-8880-1D40-9773-D00EC2A671D5}"/>
              </a:ext>
            </a:extLst>
          </p:cNvPr>
          <p:cNvSpPr>
            <a:spLocks noGrp="1"/>
          </p:cNvSpPr>
          <p:nvPr>
            <p:ph type="ctrTitle"/>
          </p:nvPr>
        </p:nvSpPr>
        <p:spPr/>
        <p:txBody>
          <a:bodyPr>
            <a:normAutofit fontScale="90000"/>
          </a:bodyPr>
          <a:lstStyle/>
          <a:p>
            <a:r>
              <a:rPr lang="en-US" dirty="0"/>
              <a:t>Predicting the optimal area to open a clothing store in London, UK</a:t>
            </a:r>
          </a:p>
        </p:txBody>
      </p:sp>
      <p:sp>
        <p:nvSpPr>
          <p:cNvPr id="3" name="Subtitle 2">
            <a:extLst>
              <a:ext uri="{FF2B5EF4-FFF2-40B4-BE49-F238E27FC236}">
                <a16:creationId xmlns:a16="http://schemas.microsoft.com/office/drawing/2014/main" id="{D18B5E6B-4CF3-3D41-8F53-A4DAF9021E83}"/>
              </a:ext>
            </a:extLst>
          </p:cNvPr>
          <p:cNvSpPr>
            <a:spLocks noGrp="1"/>
          </p:cNvSpPr>
          <p:nvPr>
            <p:ph type="subTitle" idx="1"/>
          </p:nvPr>
        </p:nvSpPr>
        <p:spPr/>
        <p:txBody>
          <a:bodyPr/>
          <a:lstStyle/>
          <a:p>
            <a:r>
              <a:rPr lang="en-GB" dirty="0"/>
              <a:t>IBM Applied Data Science - Capstone Project</a:t>
            </a:r>
          </a:p>
          <a:p>
            <a:r>
              <a:rPr lang="en-GB" dirty="0"/>
              <a:t>By: </a:t>
            </a:r>
            <a:r>
              <a:rPr lang="en-GB" dirty="0" err="1"/>
              <a:t>Sakib</a:t>
            </a:r>
            <a:r>
              <a:rPr lang="en-GB" dirty="0"/>
              <a:t> </a:t>
            </a:r>
            <a:r>
              <a:rPr lang="en-GB" dirty="0" err="1"/>
              <a:t>Chughtai</a:t>
            </a:r>
            <a:endParaRPr lang="en-GB" dirty="0"/>
          </a:p>
          <a:p>
            <a:endParaRPr lang="en-US" dirty="0"/>
          </a:p>
        </p:txBody>
      </p:sp>
    </p:spTree>
    <p:extLst>
      <p:ext uri="{BB962C8B-B14F-4D97-AF65-F5344CB8AC3E}">
        <p14:creationId xmlns:p14="http://schemas.microsoft.com/office/powerpoint/2010/main" val="4207508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D38D-4C61-144A-A1E0-7AEC40D3DC6A}"/>
              </a:ext>
            </a:extLst>
          </p:cNvPr>
          <p:cNvSpPr>
            <a:spLocks noGrp="1"/>
          </p:cNvSpPr>
          <p:nvPr>
            <p:ph type="title"/>
          </p:nvPr>
        </p:nvSpPr>
        <p:spPr>
          <a:xfrm>
            <a:off x="388576" y="320842"/>
            <a:ext cx="8596668" cy="1320800"/>
          </a:xfrm>
        </p:spPr>
        <p:txBody>
          <a:bodyPr/>
          <a:lstStyle/>
          <a:p>
            <a:r>
              <a:rPr lang="en-US" dirty="0"/>
              <a:t>Density Distribution</a:t>
            </a:r>
          </a:p>
        </p:txBody>
      </p:sp>
      <p:sp>
        <p:nvSpPr>
          <p:cNvPr id="3" name="Content Placeholder 2">
            <a:extLst>
              <a:ext uri="{FF2B5EF4-FFF2-40B4-BE49-F238E27FC236}">
                <a16:creationId xmlns:a16="http://schemas.microsoft.com/office/drawing/2014/main" id="{48413C0C-2E85-DC48-AA6B-7347F81DF696}"/>
              </a:ext>
            </a:extLst>
          </p:cNvPr>
          <p:cNvSpPr>
            <a:spLocks noGrp="1"/>
          </p:cNvSpPr>
          <p:nvPr>
            <p:ph idx="1"/>
          </p:nvPr>
        </p:nvSpPr>
        <p:spPr>
          <a:xfrm>
            <a:off x="388576" y="2251012"/>
            <a:ext cx="3433012" cy="4058653"/>
          </a:xfrm>
        </p:spPr>
        <p:txBody>
          <a:bodyPr/>
          <a:lstStyle/>
          <a:p>
            <a:r>
              <a:rPr lang="en-GB" dirty="0"/>
              <a:t>Boroughs surrounding the center of London have the highest population density. </a:t>
            </a:r>
          </a:p>
          <a:p>
            <a:r>
              <a:rPr lang="en-GB" dirty="0"/>
              <a:t>There is a higher population density in areas where there are a high concentration of clothing stores and malls. </a:t>
            </a:r>
            <a:endParaRPr lang="en-US" dirty="0"/>
          </a:p>
        </p:txBody>
      </p:sp>
      <p:pic>
        <p:nvPicPr>
          <p:cNvPr id="4" name="Picture 3">
            <a:extLst>
              <a:ext uri="{FF2B5EF4-FFF2-40B4-BE49-F238E27FC236}">
                <a16:creationId xmlns:a16="http://schemas.microsoft.com/office/drawing/2014/main" id="{3C196CA5-2F57-8040-B967-55B79275265A}"/>
              </a:ext>
            </a:extLst>
          </p:cNvPr>
          <p:cNvPicPr/>
          <p:nvPr/>
        </p:nvPicPr>
        <p:blipFill rotWithShape="1">
          <a:blip r:embed="rId2" cstate="print">
            <a:extLst>
              <a:ext uri="{28A0092B-C50C-407E-A947-70E740481C1C}">
                <a14:useLocalDpi xmlns:a14="http://schemas.microsoft.com/office/drawing/2010/main" val="0"/>
              </a:ext>
            </a:extLst>
          </a:blip>
          <a:srcRect l="6081" r="1768"/>
          <a:stretch/>
        </p:blipFill>
        <p:spPr bwMode="auto">
          <a:xfrm>
            <a:off x="3821588" y="978568"/>
            <a:ext cx="8017486" cy="559869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19959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0FAB6-CF44-FE4F-85BF-BC4133B6C1AE}"/>
              </a:ext>
            </a:extLst>
          </p:cNvPr>
          <p:cNvSpPr>
            <a:spLocks noGrp="1"/>
          </p:cNvSpPr>
          <p:nvPr>
            <p:ph type="title"/>
          </p:nvPr>
        </p:nvSpPr>
        <p:spPr>
          <a:xfrm>
            <a:off x="645250" y="272716"/>
            <a:ext cx="8596668" cy="1320800"/>
          </a:xfrm>
        </p:spPr>
        <p:txBody>
          <a:bodyPr/>
          <a:lstStyle/>
          <a:p>
            <a:r>
              <a:rPr lang="en-US" dirty="0"/>
              <a:t>Age Distribution</a:t>
            </a:r>
          </a:p>
        </p:txBody>
      </p:sp>
      <p:sp>
        <p:nvSpPr>
          <p:cNvPr id="3" name="Content Placeholder 2">
            <a:extLst>
              <a:ext uri="{FF2B5EF4-FFF2-40B4-BE49-F238E27FC236}">
                <a16:creationId xmlns:a16="http://schemas.microsoft.com/office/drawing/2014/main" id="{C4DBD700-F0AE-A244-8C94-CACE2D5C4FB8}"/>
              </a:ext>
            </a:extLst>
          </p:cNvPr>
          <p:cNvSpPr>
            <a:spLocks noGrp="1"/>
          </p:cNvSpPr>
          <p:nvPr>
            <p:ph idx="1"/>
          </p:nvPr>
        </p:nvSpPr>
        <p:spPr>
          <a:xfrm>
            <a:off x="144380" y="1415870"/>
            <a:ext cx="3499794" cy="5129308"/>
          </a:xfrm>
        </p:spPr>
        <p:txBody>
          <a:bodyPr>
            <a:normAutofit/>
          </a:bodyPr>
          <a:lstStyle/>
          <a:p>
            <a:r>
              <a:rPr lang="en-GB" dirty="0"/>
              <a:t>Boroughs in the east tend to have a lower average age (below 35). </a:t>
            </a:r>
          </a:p>
          <a:p>
            <a:r>
              <a:rPr lang="en-GB" dirty="0"/>
              <a:t>Meanwhile boroughs in the eastern suburbs have a higher average age (above 38).</a:t>
            </a:r>
          </a:p>
          <a:p>
            <a:r>
              <a:rPr lang="en-GB" dirty="0"/>
              <a:t>There is not a correlation between average age and the number of clothing stores/shopping malls in the borough.  </a:t>
            </a:r>
            <a:endParaRPr lang="en-US" dirty="0"/>
          </a:p>
        </p:txBody>
      </p:sp>
      <p:pic>
        <p:nvPicPr>
          <p:cNvPr id="4" name="Picture 3">
            <a:extLst>
              <a:ext uri="{FF2B5EF4-FFF2-40B4-BE49-F238E27FC236}">
                <a16:creationId xmlns:a16="http://schemas.microsoft.com/office/drawing/2014/main" id="{D10164C6-D841-5147-A221-135C1D19D23C}"/>
              </a:ext>
            </a:extLst>
          </p:cNvPr>
          <p:cNvPicPr/>
          <p:nvPr/>
        </p:nvPicPr>
        <p:blipFill rotWithShape="1">
          <a:blip r:embed="rId2" cstate="print">
            <a:extLst>
              <a:ext uri="{28A0092B-C50C-407E-A947-70E740481C1C}">
                <a14:useLocalDpi xmlns:a14="http://schemas.microsoft.com/office/drawing/2010/main" val="0"/>
              </a:ext>
            </a:extLst>
          </a:blip>
          <a:srcRect l="3200" r="1608"/>
          <a:stretch/>
        </p:blipFill>
        <p:spPr bwMode="auto">
          <a:xfrm>
            <a:off x="3644174" y="1090863"/>
            <a:ext cx="8243026" cy="54543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38980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CFFAE-A40D-124F-8616-9A2B68196F88}"/>
              </a:ext>
            </a:extLst>
          </p:cNvPr>
          <p:cNvSpPr>
            <a:spLocks noGrp="1"/>
          </p:cNvSpPr>
          <p:nvPr>
            <p:ph type="title"/>
          </p:nvPr>
        </p:nvSpPr>
        <p:spPr>
          <a:xfrm>
            <a:off x="324408" y="289113"/>
            <a:ext cx="8596668" cy="1320800"/>
          </a:xfrm>
        </p:spPr>
        <p:txBody>
          <a:bodyPr/>
          <a:lstStyle/>
          <a:p>
            <a:r>
              <a:rPr lang="en-US" dirty="0"/>
              <a:t>Income Distribution</a:t>
            </a:r>
            <a:br>
              <a:rPr lang="en-US" dirty="0"/>
            </a:br>
            <a:endParaRPr lang="en-US" dirty="0"/>
          </a:p>
        </p:txBody>
      </p:sp>
      <p:sp>
        <p:nvSpPr>
          <p:cNvPr id="3" name="Content Placeholder 2">
            <a:extLst>
              <a:ext uri="{FF2B5EF4-FFF2-40B4-BE49-F238E27FC236}">
                <a16:creationId xmlns:a16="http://schemas.microsoft.com/office/drawing/2014/main" id="{278D9116-FE0D-474C-92A2-8216A893BB83}"/>
              </a:ext>
            </a:extLst>
          </p:cNvPr>
          <p:cNvSpPr>
            <a:spLocks noGrp="1"/>
          </p:cNvSpPr>
          <p:nvPr>
            <p:ph idx="1"/>
          </p:nvPr>
        </p:nvSpPr>
        <p:spPr>
          <a:xfrm>
            <a:off x="581082" y="1199503"/>
            <a:ext cx="3208423" cy="5127772"/>
          </a:xfrm>
        </p:spPr>
        <p:txBody>
          <a:bodyPr>
            <a:normAutofit/>
          </a:bodyPr>
          <a:lstStyle/>
          <a:p>
            <a:r>
              <a:rPr lang="en-GB" dirty="0"/>
              <a:t>Boroughs in central London and south-west London have the highest income on average. </a:t>
            </a:r>
          </a:p>
          <a:p>
            <a:r>
              <a:rPr lang="en-GB" dirty="0"/>
              <a:t>Westminster, Camden, Kensington and Hammersmith all have an average income above £56,000.</a:t>
            </a:r>
          </a:p>
          <a:p>
            <a:r>
              <a:rPr lang="en-GB" dirty="0"/>
              <a:t>Boroughs in the east such as Lewisham, Hackney, Greenwich and Newham are amongst the lowest in terms of average income, with people earning less than £44,000. </a:t>
            </a:r>
            <a:endParaRPr lang="en-US" dirty="0"/>
          </a:p>
        </p:txBody>
      </p:sp>
      <p:pic>
        <p:nvPicPr>
          <p:cNvPr id="4" name="Picture 3">
            <a:extLst>
              <a:ext uri="{FF2B5EF4-FFF2-40B4-BE49-F238E27FC236}">
                <a16:creationId xmlns:a16="http://schemas.microsoft.com/office/drawing/2014/main" id="{2863AD5B-E287-5143-9984-3811E0880A5E}"/>
              </a:ext>
            </a:extLst>
          </p:cNvPr>
          <p:cNvPicPr/>
          <p:nvPr/>
        </p:nvPicPr>
        <p:blipFill rotWithShape="1">
          <a:blip r:embed="rId2" cstate="print">
            <a:extLst>
              <a:ext uri="{28A0092B-C50C-407E-A947-70E740481C1C}">
                <a14:useLocalDpi xmlns:a14="http://schemas.microsoft.com/office/drawing/2010/main" val="0"/>
              </a:ext>
            </a:extLst>
          </a:blip>
          <a:srcRect l="3200" r="808"/>
          <a:stretch/>
        </p:blipFill>
        <p:spPr bwMode="auto">
          <a:xfrm>
            <a:off x="3789505" y="1109935"/>
            <a:ext cx="8001443" cy="530690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05426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A45A3-57F3-064C-8716-EED6666DA931}"/>
              </a:ext>
            </a:extLst>
          </p:cNvPr>
          <p:cNvSpPr>
            <a:spLocks noGrp="1"/>
          </p:cNvSpPr>
          <p:nvPr>
            <p:ph type="title"/>
          </p:nvPr>
        </p:nvSpPr>
        <p:spPr/>
        <p:txBody>
          <a:bodyPr/>
          <a:lstStyle/>
          <a:p>
            <a:r>
              <a:rPr lang="en-US" dirty="0"/>
              <a:t>K-Means Clustering</a:t>
            </a:r>
          </a:p>
        </p:txBody>
      </p:sp>
      <p:sp>
        <p:nvSpPr>
          <p:cNvPr id="3" name="Content Placeholder 2">
            <a:extLst>
              <a:ext uri="{FF2B5EF4-FFF2-40B4-BE49-F238E27FC236}">
                <a16:creationId xmlns:a16="http://schemas.microsoft.com/office/drawing/2014/main" id="{76AD7D64-279D-AB4D-BBA2-C6C706F9AE25}"/>
              </a:ext>
            </a:extLst>
          </p:cNvPr>
          <p:cNvSpPr>
            <a:spLocks noGrp="1"/>
          </p:cNvSpPr>
          <p:nvPr>
            <p:ph idx="1"/>
          </p:nvPr>
        </p:nvSpPr>
        <p:spPr>
          <a:xfrm>
            <a:off x="551612" y="1930400"/>
            <a:ext cx="4982914" cy="4597719"/>
          </a:xfrm>
        </p:spPr>
        <p:txBody>
          <a:bodyPr/>
          <a:lstStyle/>
          <a:p>
            <a:r>
              <a:rPr lang="en-US" sz="2400" b="1" dirty="0"/>
              <a:t>K=8 </a:t>
            </a:r>
            <a:r>
              <a:rPr lang="en-US" dirty="0"/>
              <a:t>was chosen to reflect a balanced number between the Sum of squared difference and silhouette score.</a:t>
            </a:r>
          </a:p>
          <a:p>
            <a:r>
              <a:rPr lang="en-GB" dirty="0"/>
              <a:t>Sum of Squared Distance (SSD) starts at a high value (13000) at K=2 and gradually decreases as K approaches 10. </a:t>
            </a:r>
          </a:p>
          <a:p>
            <a:r>
              <a:rPr lang="en-GB" dirty="0"/>
              <a:t>For silhouette score, at K=2 the score starts off high (0.36) but drastically decreases to (0.21) at K=3.</a:t>
            </a:r>
            <a:endParaRPr lang="en-US" dirty="0"/>
          </a:p>
        </p:txBody>
      </p:sp>
      <p:pic>
        <p:nvPicPr>
          <p:cNvPr id="4" name="Picture 3">
            <a:extLst>
              <a:ext uri="{FF2B5EF4-FFF2-40B4-BE49-F238E27FC236}">
                <a16:creationId xmlns:a16="http://schemas.microsoft.com/office/drawing/2014/main" id="{92FA4A0E-005A-1C40-B422-B53BFCBAD6F3}"/>
              </a:ext>
            </a:extLst>
          </p:cNvPr>
          <p:cNvPicPr/>
          <p:nvPr/>
        </p:nvPicPr>
        <p:blipFill>
          <a:blip r:embed="rId2">
            <a:extLst>
              <a:ext uri="{28A0092B-C50C-407E-A947-70E740481C1C}">
                <a14:useLocalDpi xmlns:a14="http://schemas.microsoft.com/office/drawing/2010/main" val="0"/>
              </a:ext>
            </a:extLst>
          </a:blip>
          <a:stretch>
            <a:fillRect/>
          </a:stretch>
        </p:blipFill>
        <p:spPr>
          <a:xfrm>
            <a:off x="5697563" y="1443590"/>
            <a:ext cx="5916921" cy="4540115"/>
          </a:xfrm>
          <a:prstGeom prst="rect">
            <a:avLst/>
          </a:prstGeom>
        </p:spPr>
      </p:pic>
    </p:spTree>
    <p:extLst>
      <p:ext uri="{BB962C8B-B14F-4D97-AF65-F5344CB8AC3E}">
        <p14:creationId xmlns:p14="http://schemas.microsoft.com/office/powerpoint/2010/main" val="1070193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8772-1589-7D49-95D6-8F8A25B7F7E4}"/>
              </a:ext>
            </a:extLst>
          </p:cNvPr>
          <p:cNvSpPr>
            <a:spLocks noGrp="1"/>
          </p:cNvSpPr>
          <p:nvPr>
            <p:ph type="title"/>
          </p:nvPr>
        </p:nvSpPr>
        <p:spPr>
          <a:xfrm>
            <a:off x="404618" y="304799"/>
            <a:ext cx="8596668" cy="907190"/>
          </a:xfrm>
        </p:spPr>
        <p:txBody>
          <a:bodyPr>
            <a:normAutofit/>
          </a:bodyPr>
          <a:lstStyle/>
          <a:p>
            <a:r>
              <a:rPr lang="en-US" dirty="0"/>
              <a:t>Cluster Plot</a:t>
            </a:r>
          </a:p>
        </p:txBody>
      </p:sp>
      <p:sp>
        <p:nvSpPr>
          <p:cNvPr id="3" name="Content Placeholder 2">
            <a:extLst>
              <a:ext uri="{FF2B5EF4-FFF2-40B4-BE49-F238E27FC236}">
                <a16:creationId xmlns:a16="http://schemas.microsoft.com/office/drawing/2014/main" id="{39E0BEEF-1832-4848-AE40-51A1C49247FB}"/>
              </a:ext>
            </a:extLst>
          </p:cNvPr>
          <p:cNvSpPr>
            <a:spLocks noGrp="1"/>
          </p:cNvSpPr>
          <p:nvPr>
            <p:ph idx="1"/>
          </p:nvPr>
        </p:nvSpPr>
        <p:spPr>
          <a:xfrm>
            <a:off x="192504" y="1289993"/>
            <a:ext cx="3593432" cy="5417836"/>
          </a:xfrm>
        </p:spPr>
        <p:txBody>
          <a:bodyPr/>
          <a:lstStyle/>
          <a:p>
            <a:r>
              <a:rPr lang="en-GB" dirty="0"/>
              <a:t>The clusters in red and purple represent the best possible areas to open a store. </a:t>
            </a:r>
          </a:p>
          <a:p>
            <a:r>
              <a:rPr lang="en-GB" dirty="0"/>
              <a:t>The red cluster containing 3 hexagon cells is the best possible area to open a store as there are an abundance of clothing stores and shopping malls and the population density and average income is very high. </a:t>
            </a:r>
          </a:p>
          <a:p>
            <a:r>
              <a:rPr lang="en-GB" dirty="0"/>
              <a:t>Boroughs located in the suburbs tend to be similar to their neighbours (yellow/blue)</a:t>
            </a:r>
          </a:p>
          <a:p>
            <a:endParaRPr lang="en-GB" dirty="0"/>
          </a:p>
        </p:txBody>
      </p:sp>
      <p:pic>
        <p:nvPicPr>
          <p:cNvPr id="4" name="Picture 3">
            <a:extLst>
              <a:ext uri="{FF2B5EF4-FFF2-40B4-BE49-F238E27FC236}">
                <a16:creationId xmlns:a16="http://schemas.microsoft.com/office/drawing/2014/main" id="{258CA5B6-9750-4245-B126-7097666C9A29}"/>
              </a:ext>
            </a:extLst>
          </p:cNvPr>
          <p:cNvPicPr/>
          <p:nvPr/>
        </p:nvPicPr>
        <p:blipFill rotWithShape="1">
          <a:blip r:embed="rId2" cstate="print">
            <a:extLst>
              <a:ext uri="{28A0092B-C50C-407E-A947-70E740481C1C}">
                <a14:useLocalDpi xmlns:a14="http://schemas.microsoft.com/office/drawing/2010/main" val="0"/>
              </a:ext>
            </a:extLst>
          </a:blip>
          <a:srcRect r="2956"/>
          <a:stretch/>
        </p:blipFill>
        <p:spPr bwMode="auto">
          <a:xfrm>
            <a:off x="3785936" y="838605"/>
            <a:ext cx="8261685" cy="55942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04178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67A6C-FF9A-EB42-B6ED-F29BD592586C}"/>
              </a:ext>
            </a:extLst>
          </p:cNvPr>
          <p:cNvSpPr>
            <a:spLocks noGrp="1"/>
          </p:cNvSpPr>
          <p:nvPr>
            <p:ph type="title"/>
          </p:nvPr>
        </p:nvSpPr>
        <p:spPr>
          <a:xfrm>
            <a:off x="298279" y="160421"/>
            <a:ext cx="3230984" cy="1320800"/>
          </a:xfrm>
        </p:spPr>
        <p:txBody>
          <a:bodyPr/>
          <a:lstStyle/>
          <a:p>
            <a:r>
              <a:rPr lang="en-US" dirty="0"/>
              <a:t>Comparison of clusters</a:t>
            </a:r>
          </a:p>
        </p:txBody>
      </p:sp>
      <p:sp>
        <p:nvSpPr>
          <p:cNvPr id="3" name="Content Placeholder 2">
            <a:extLst>
              <a:ext uri="{FF2B5EF4-FFF2-40B4-BE49-F238E27FC236}">
                <a16:creationId xmlns:a16="http://schemas.microsoft.com/office/drawing/2014/main" id="{3E419939-3C56-9B49-B328-9418CEE4D13B}"/>
              </a:ext>
            </a:extLst>
          </p:cNvPr>
          <p:cNvSpPr>
            <a:spLocks noGrp="1"/>
          </p:cNvSpPr>
          <p:nvPr>
            <p:ph idx="1"/>
          </p:nvPr>
        </p:nvSpPr>
        <p:spPr>
          <a:xfrm>
            <a:off x="298280" y="1652337"/>
            <a:ext cx="3551826" cy="4940968"/>
          </a:xfrm>
        </p:spPr>
        <p:txBody>
          <a:bodyPr/>
          <a:lstStyle/>
          <a:p>
            <a:r>
              <a:rPr lang="en-GB" dirty="0"/>
              <a:t>Cluster 4 has one of the lowest population counts, however it has one of the highest density counts. </a:t>
            </a:r>
          </a:p>
          <a:p>
            <a:r>
              <a:rPr lang="en-GB" dirty="0"/>
              <a:t>We can also see that Cluster 4 has the second highest average income, which is very promising for stakeholders who want to open a clothing store in that area. </a:t>
            </a:r>
          </a:p>
          <a:p>
            <a:r>
              <a:rPr lang="en-GB" dirty="0"/>
              <a:t>Lastly, we can see that there is a large number of shops and malls within cluster 4, compared to other cells.</a:t>
            </a:r>
          </a:p>
          <a:p>
            <a:endParaRPr lang="en-US" dirty="0"/>
          </a:p>
        </p:txBody>
      </p:sp>
      <p:pic>
        <p:nvPicPr>
          <p:cNvPr id="4" name="Picture 3">
            <a:extLst>
              <a:ext uri="{FF2B5EF4-FFF2-40B4-BE49-F238E27FC236}">
                <a16:creationId xmlns:a16="http://schemas.microsoft.com/office/drawing/2014/main" id="{D6F0F88C-441A-0546-8C90-EBFD51333AA0}"/>
              </a:ext>
            </a:extLst>
          </p:cNvPr>
          <p:cNvPicPr/>
          <p:nvPr/>
        </p:nvPicPr>
        <p:blipFill rotWithShape="1">
          <a:blip r:embed="rId2">
            <a:extLst>
              <a:ext uri="{28A0092B-C50C-407E-A947-70E740481C1C}">
                <a14:useLocalDpi xmlns:a14="http://schemas.microsoft.com/office/drawing/2010/main" val="0"/>
              </a:ext>
            </a:extLst>
          </a:blip>
          <a:srcRect r="-6"/>
          <a:stretch/>
        </p:blipFill>
        <p:spPr bwMode="auto">
          <a:xfrm>
            <a:off x="4025943" y="160421"/>
            <a:ext cx="8021678" cy="65470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156412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AD075-2406-DB47-AD46-97F41C7A9A4F}"/>
              </a:ext>
            </a:extLst>
          </p:cNvPr>
          <p:cNvSpPr>
            <a:spLocks noGrp="1"/>
          </p:cNvSpPr>
          <p:nvPr>
            <p:ph type="title"/>
          </p:nvPr>
        </p:nvSpPr>
        <p:spPr>
          <a:xfrm>
            <a:off x="196071" y="221009"/>
            <a:ext cx="8596668" cy="1320800"/>
          </a:xfrm>
        </p:spPr>
        <p:txBody>
          <a:bodyPr/>
          <a:lstStyle/>
          <a:p>
            <a:r>
              <a:rPr lang="en-US" dirty="0"/>
              <a:t>Target Cluster Plot</a:t>
            </a:r>
          </a:p>
        </p:txBody>
      </p:sp>
      <p:sp>
        <p:nvSpPr>
          <p:cNvPr id="3" name="Content Placeholder 2">
            <a:extLst>
              <a:ext uri="{FF2B5EF4-FFF2-40B4-BE49-F238E27FC236}">
                <a16:creationId xmlns:a16="http://schemas.microsoft.com/office/drawing/2014/main" id="{B730147E-5B0E-DE47-9305-22EE667ABECD}"/>
              </a:ext>
            </a:extLst>
          </p:cNvPr>
          <p:cNvSpPr>
            <a:spLocks noGrp="1"/>
          </p:cNvSpPr>
          <p:nvPr>
            <p:ph idx="1"/>
          </p:nvPr>
        </p:nvSpPr>
        <p:spPr>
          <a:xfrm>
            <a:off x="196072" y="1732547"/>
            <a:ext cx="3419934" cy="4812632"/>
          </a:xfrm>
        </p:spPr>
        <p:txBody>
          <a:bodyPr/>
          <a:lstStyle/>
          <a:p>
            <a:r>
              <a:rPr lang="en-GB" dirty="0"/>
              <a:t>The target cluster contains the highest concentration of clothing stores and shopping mall, which satisfy the criteria we defined at the start of the project. </a:t>
            </a:r>
          </a:p>
          <a:p>
            <a:r>
              <a:rPr lang="en-GB" dirty="0"/>
              <a:t>This cluster also boasts the highest average income and density.</a:t>
            </a:r>
          </a:p>
          <a:p>
            <a:endParaRPr lang="en-US" dirty="0"/>
          </a:p>
        </p:txBody>
      </p:sp>
      <p:pic>
        <p:nvPicPr>
          <p:cNvPr id="4" name="Picture 3">
            <a:extLst>
              <a:ext uri="{FF2B5EF4-FFF2-40B4-BE49-F238E27FC236}">
                <a16:creationId xmlns:a16="http://schemas.microsoft.com/office/drawing/2014/main" id="{A8C1E741-A660-CF43-9061-42C1228DF901}"/>
              </a:ext>
            </a:extLst>
          </p:cNvPr>
          <p:cNvPicPr/>
          <p:nvPr/>
        </p:nvPicPr>
        <p:blipFill rotWithShape="1">
          <a:blip r:embed="rId2" cstate="print">
            <a:extLst>
              <a:ext uri="{28A0092B-C50C-407E-A947-70E740481C1C}">
                <a14:useLocalDpi xmlns:a14="http://schemas.microsoft.com/office/drawing/2010/main" val="0"/>
              </a:ext>
            </a:extLst>
          </a:blip>
          <a:srcRect l="2720" r="4147"/>
          <a:stretch/>
        </p:blipFill>
        <p:spPr bwMode="auto">
          <a:xfrm>
            <a:off x="3616005" y="1026695"/>
            <a:ext cx="8415574" cy="56334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40558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31A3A-4C98-E747-97F5-6D811FC88B0C}"/>
              </a:ext>
            </a:extLst>
          </p:cNvPr>
          <p:cNvSpPr>
            <a:spLocks noGrp="1"/>
          </p:cNvSpPr>
          <p:nvPr>
            <p:ph type="title"/>
          </p:nvPr>
        </p:nvSpPr>
        <p:spPr>
          <a:xfrm>
            <a:off x="212113" y="106948"/>
            <a:ext cx="8596668" cy="1320800"/>
          </a:xfrm>
        </p:spPr>
        <p:txBody>
          <a:bodyPr>
            <a:normAutofit/>
          </a:bodyPr>
          <a:lstStyle/>
          <a:p>
            <a:r>
              <a:rPr lang="en-US" dirty="0"/>
              <a:t>A closer look at the target cluster</a:t>
            </a:r>
            <a:br>
              <a:rPr lang="en-US" dirty="0"/>
            </a:br>
            <a:endParaRPr lang="en-US" dirty="0"/>
          </a:p>
        </p:txBody>
      </p:sp>
      <p:pic>
        <p:nvPicPr>
          <p:cNvPr id="4" name="Picture 3">
            <a:extLst>
              <a:ext uri="{FF2B5EF4-FFF2-40B4-BE49-F238E27FC236}">
                <a16:creationId xmlns:a16="http://schemas.microsoft.com/office/drawing/2014/main" id="{911F2AC8-E7BC-C041-8BF7-A78DB70A848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79438" y="866275"/>
            <a:ext cx="9461277" cy="5727032"/>
          </a:xfrm>
          <a:prstGeom prst="rect">
            <a:avLst/>
          </a:prstGeom>
        </p:spPr>
      </p:pic>
    </p:spTree>
    <p:extLst>
      <p:ext uri="{BB962C8B-B14F-4D97-AF65-F5344CB8AC3E}">
        <p14:creationId xmlns:p14="http://schemas.microsoft.com/office/powerpoint/2010/main" val="1073322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207E0-DCC4-974E-B9D5-FF1ECBF6039D}"/>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4116EE2-C638-7045-A643-2E918CDFADF6}"/>
              </a:ext>
            </a:extLst>
          </p:cNvPr>
          <p:cNvSpPr>
            <a:spLocks noGrp="1"/>
          </p:cNvSpPr>
          <p:nvPr>
            <p:ph idx="1"/>
          </p:nvPr>
        </p:nvSpPr>
        <p:spPr>
          <a:xfrm>
            <a:off x="677334" y="1280947"/>
            <a:ext cx="8947930" cy="5087769"/>
          </a:xfrm>
        </p:spPr>
        <p:txBody>
          <a:bodyPr/>
          <a:lstStyle/>
          <a:p>
            <a:r>
              <a:rPr lang="en-GB" dirty="0"/>
              <a:t>After segmenting and clustering every single neighbourhood within London, we were able to accurately determine which areas are the most promising to open a clothing store. </a:t>
            </a:r>
          </a:p>
          <a:p>
            <a:r>
              <a:rPr lang="en-GB" dirty="0"/>
              <a:t>We found a hexagon cluster consisting of 3 cells which was the most promising cluster of all 8. </a:t>
            </a:r>
          </a:p>
          <a:p>
            <a:r>
              <a:rPr lang="en-GB" dirty="0"/>
              <a:t>Located right by the center of London (Trafalgar Square), this cluster contains the highest concentration of clothing stores and shopping mall. Additionally, the census data in this cluster is very promising. </a:t>
            </a:r>
          </a:p>
          <a:p>
            <a:r>
              <a:rPr lang="en-GB" dirty="0"/>
              <a:t>A very high population density indicates that there are a lot of people present in the area, and most likely visiting different shops. </a:t>
            </a:r>
          </a:p>
          <a:p>
            <a:r>
              <a:rPr lang="en-GB" dirty="0"/>
              <a:t>A high average income is also beneficial because consumers are more likely to have a higher disposable income, which can be spent on clothing. </a:t>
            </a:r>
          </a:p>
          <a:p>
            <a:r>
              <a:rPr lang="en-GB" dirty="0"/>
              <a:t>This leads to more sales and ultimately higher profits, a vital factor for owners looking for ideal places to open a business.</a:t>
            </a:r>
          </a:p>
          <a:p>
            <a:endParaRPr lang="en-US" dirty="0"/>
          </a:p>
        </p:txBody>
      </p:sp>
    </p:spTree>
    <p:extLst>
      <p:ext uri="{BB962C8B-B14F-4D97-AF65-F5344CB8AC3E}">
        <p14:creationId xmlns:p14="http://schemas.microsoft.com/office/powerpoint/2010/main" val="1749140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48460-5617-F640-BF6A-77796ACF48B7}"/>
              </a:ext>
            </a:extLst>
          </p:cNvPr>
          <p:cNvSpPr>
            <a:spLocks noGrp="1"/>
          </p:cNvSpPr>
          <p:nvPr>
            <p:ph type="title"/>
          </p:nvPr>
        </p:nvSpPr>
        <p:spPr/>
        <p:txBody>
          <a:bodyPr/>
          <a:lstStyle/>
          <a:p>
            <a:r>
              <a:rPr lang="en-US" dirty="0"/>
              <a:t>Conclusion</a:t>
            </a:r>
            <a:br>
              <a:rPr lang="en-US" dirty="0"/>
            </a:br>
            <a:endParaRPr lang="en-US" dirty="0"/>
          </a:p>
        </p:txBody>
      </p:sp>
      <p:sp>
        <p:nvSpPr>
          <p:cNvPr id="3" name="Content Placeholder 2">
            <a:extLst>
              <a:ext uri="{FF2B5EF4-FFF2-40B4-BE49-F238E27FC236}">
                <a16:creationId xmlns:a16="http://schemas.microsoft.com/office/drawing/2014/main" id="{EE8C345C-DA7D-274F-AFDA-78AE356524CD}"/>
              </a:ext>
            </a:extLst>
          </p:cNvPr>
          <p:cNvSpPr>
            <a:spLocks noGrp="1"/>
          </p:cNvSpPr>
          <p:nvPr>
            <p:ph idx="1"/>
          </p:nvPr>
        </p:nvSpPr>
        <p:spPr>
          <a:xfrm>
            <a:off x="677334" y="1283369"/>
            <a:ext cx="9300855" cy="4757994"/>
          </a:xfrm>
        </p:spPr>
        <p:txBody>
          <a:bodyPr/>
          <a:lstStyle/>
          <a:p>
            <a:r>
              <a:rPr lang="en-GB" dirty="0"/>
              <a:t>The goal of this project was to find the best area to open a clothing store in London. </a:t>
            </a:r>
          </a:p>
          <a:p>
            <a:r>
              <a:rPr lang="en-GB" dirty="0"/>
              <a:t>All in all, we were able to achieve the goal we set out at the beginning. Although we collected enough and analysed data to answer the question, adding more features to the model would allow stakeholders to gain a more sophisticated understanding of London. </a:t>
            </a:r>
          </a:p>
          <a:p>
            <a:r>
              <a:rPr lang="en-GB" dirty="0"/>
              <a:t>If we added a feature dedicated to commercial real estate/rent prices, we could advise stakeholders different areas based upon their budget. </a:t>
            </a:r>
          </a:p>
          <a:p>
            <a:r>
              <a:rPr lang="en-GB" dirty="0"/>
              <a:t>Now equipped with insights and factual data, stakeholders can now ultimately decide and explore which area they think has the most potential. </a:t>
            </a:r>
          </a:p>
          <a:p>
            <a:r>
              <a:rPr lang="en-GB" dirty="0"/>
              <a:t>Their decision, however, could be impacted by other factors that we have not covered in this analysis. </a:t>
            </a:r>
          </a:p>
          <a:p>
            <a:r>
              <a:rPr lang="en-GB" dirty="0"/>
              <a:t>For example, revenue for existing clothing stores, rent prices and traffic could all impact the stakeholder's final decision.</a:t>
            </a:r>
          </a:p>
          <a:p>
            <a:endParaRPr lang="en-US" dirty="0"/>
          </a:p>
        </p:txBody>
      </p:sp>
    </p:spTree>
    <p:extLst>
      <p:ext uri="{BB962C8B-B14F-4D97-AF65-F5344CB8AC3E}">
        <p14:creationId xmlns:p14="http://schemas.microsoft.com/office/powerpoint/2010/main" val="3782323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BE28-92D3-CD49-BFCA-A198255A67F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6307322-6051-3D45-ACCB-CC931523F588}"/>
              </a:ext>
            </a:extLst>
          </p:cNvPr>
          <p:cNvSpPr>
            <a:spLocks noGrp="1"/>
          </p:cNvSpPr>
          <p:nvPr>
            <p:ph idx="1"/>
          </p:nvPr>
        </p:nvSpPr>
        <p:spPr>
          <a:xfrm>
            <a:off x="677334" y="1292087"/>
            <a:ext cx="5564676" cy="4916208"/>
          </a:xfrm>
        </p:spPr>
        <p:txBody>
          <a:bodyPr>
            <a:normAutofit/>
          </a:bodyPr>
          <a:lstStyle/>
          <a:p>
            <a:r>
              <a:rPr lang="en-GB" dirty="0"/>
              <a:t>With over 8.5 million inhabitants, London is one of the largest and most influential cities in the world.  </a:t>
            </a:r>
          </a:p>
          <a:p>
            <a:r>
              <a:rPr lang="en-GB" dirty="0"/>
              <a:t>Each year, the city attracts over 21 million international visitors as well as 28 million domestic tourists. </a:t>
            </a:r>
          </a:p>
          <a:p>
            <a:r>
              <a:rPr lang="en-GB" dirty="0"/>
              <a:t>London is home to over 40,000 shops and 26 major street markets. </a:t>
            </a:r>
          </a:p>
          <a:p>
            <a:r>
              <a:rPr lang="en-GB" dirty="0"/>
              <a:t>Oxford Street is known as London’s busiest shopping street and offers a wide variety of clothing stores from high end luxury brands such as Louis Vuitton to high street fashion brands such as Zara.</a:t>
            </a:r>
          </a:p>
        </p:txBody>
      </p:sp>
      <p:pic>
        <p:nvPicPr>
          <p:cNvPr id="5" name="Picture 4">
            <a:extLst>
              <a:ext uri="{FF2B5EF4-FFF2-40B4-BE49-F238E27FC236}">
                <a16:creationId xmlns:a16="http://schemas.microsoft.com/office/drawing/2014/main" id="{3CD80AF5-9F65-FF42-AD77-B540D4838212}"/>
              </a:ext>
            </a:extLst>
          </p:cNvPr>
          <p:cNvPicPr>
            <a:picLocks noChangeAspect="1"/>
          </p:cNvPicPr>
          <p:nvPr/>
        </p:nvPicPr>
        <p:blipFill>
          <a:blip r:embed="rId2"/>
          <a:stretch>
            <a:fillRect/>
          </a:stretch>
        </p:blipFill>
        <p:spPr>
          <a:xfrm>
            <a:off x="6242010" y="1292087"/>
            <a:ext cx="5693315" cy="4065976"/>
          </a:xfrm>
          <a:prstGeom prst="rect">
            <a:avLst/>
          </a:prstGeom>
        </p:spPr>
      </p:pic>
    </p:spTree>
    <p:extLst>
      <p:ext uri="{BB962C8B-B14F-4D97-AF65-F5344CB8AC3E}">
        <p14:creationId xmlns:p14="http://schemas.microsoft.com/office/powerpoint/2010/main" val="8723012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1D64D-384B-CD42-AAA3-5299633C8376}"/>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626D0FA-3F09-4E4B-942C-8E18B1EAB279}"/>
              </a:ext>
            </a:extLst>
          </p:cNvPr>
          <p:cNvSpPr>
            <a:spLocks noGrp="1"/>
          </p:cNvSpPr>
          <p:nvPr>
            <p:ph idx="1"/>
          </p:nvPr>
        </p:nvSpPr>
        <p:spPr>
          <a:xfrm>
            <a:off x="677334" y="1270000"/>
            <a:ext cx="8596668" cy="3880773"/>
          </a:xfrm>
        </p:spPr>
        <p:txBody>
          <a:bodyPr>
            <a:normAutofit/>
          </a:bodyPr>
          <a:lstStyle/>
          <a:p>
            <a:pPr lvl="0"/>
            <a:r>
              <a:rPr lang="en-GB" sz="1100" i="1" dirty="0"/>
              <a:t>Open a Movie Theatre in Montreal (accessed at: </a:t>
            </a:r>
            <a:r>
              <a:rPr lang="en-GB" sz="1100" i="1" u="sng" dirty="0">
                <a:hlinkClick r:id="rId2"/>
              </a:rPr>
              <a:t>https://towardsdatascience.com/the-battle-of-the-neighborhoods-open-a-movie-theater-in-montreal-355cf5c679b8</a:t>
            </a:r>
            <a:r>
              <a:rPr lang="en-GB" sz="1100" i="1" dirty="0"/>
              <a:t>)</a:t>
            </a:r>
            <a:endParaRPr lang="en-GB" sz="1100" dirty="0"/>
          </a:p>
          <a:p>
            <a:pPr lvl="0"/>
            <a:r>
              <a:rPr lang="en-GB" sz="1100" i="1" dirty="0"/>
              <a:t>Census Data for London (accessed at: </a:t>
            </a:r>
            <a:r>
              <a:rPr lang="en-GB" sz="1100" i="1" u="sng" dirty="0">
                <a:hlinkClick r:id="rId3"/>
              </a:rPr>
              <a:t>https://data.london.gov.uk/census/</a:t>
            </a:r>
            <a:r>
              <a:rPr lang="en-GB" sz="1100" i="1" dirty="0"/>
              <a:t>)</a:t>
            </a:r>
            <a:endParaRPr lang="en-GB" sz="1100" dirty="0"/>
          </a:p>
          <a:p>
            <a:pPr lvl="0"/>
            <a:r>
              <a:rPr lang="en-GB" sz="1100" i="1" dirty="0"/>
              <a:t>London boundaries data (accessed at: </a:t>
            </a:r>
            <a:r>
              <a:rPr lang="en-GB" sz="1100" i="1" u="sng" dirty="0">
                <a:hlinkClick r:id="rId4"/>
              </a:rPr>
              <a:t>https://data.london.gov.uk/dataset/statistical-gis-boundary-files-london</a:t>
            </a:r>
            <a:r>
              <a:rPr lang="en-GB" sz="1100" i="1" dirty="0"/>
              <a:t>)</a:t>
            </a:r>
            <a:endParaRPr lang="en-GB" sz="1100" dirty="0"/>
          </a:p>
          <a:p>
            <a:pPr lvl="0"/>
            <a:r>
              <a:rPr lang="en-GB" sz="1100" i="1" dirty="0"/>
              <a:t>Foursquare Places API Documentation (accessed at: </a:t>
            </a:r>
            <a:r>
              <a:rPr lang="en-GB" sz="1100" i="1" u="sng" dirty="0">
                <a:hlinkClick r:id="rId5"/>
              </a:rPr>
              <a:t>https://developer.foursquare.com/docs/places-api/</a:t>
            </a:r>
            <a:r>
              <a:rPr lang="en-GB" sz="1100" i="1" dirty="0"/>
              <a:t>)</a:t>
            </a:r>
            <a:endParaRPr lang="en-GB" sz="1100" dirty="0"/>
          </a:p>
          <a:p>
            <a:pPr lvl="0"/>
            <a:r>
              <a:rPr lang="fr-CH" sz="1100" i="1" dirty="0" err="1"/>
              <a:t>Folium</a:t>
            </a:r>
            <a:r>
              <a:rPr lang="fr-CH" sz="1100" i="1" dirty="0"/>
              <a:t> documentation (accessed at: </a:t>
            </a:r>
            <a:r>
              <a:rPr lang="fr-CH" sz="1100" i="1" u="sng" dirty="0">
                <a:hlinkClick r:id="rId6"/>
              </a:rPr>
              <a:t>https://python-visualization.github.io/folium/</a:t>
            </a:r>
            <a:r>
              <a:rPr lang="fr-CH" sz="1100" i="1" dirty="0"/>
              <a:t>)</a:t>
            </a:r>
            <a:endParaRPr lang="en-GB" sz="1100" dirty="0"/>
          </a:p>
          <a:p>
            <a:pPr lvl="0"/>
            <a:r>
              <a:rPr lang="en-GB" sz="1100" i="1" dirty="0"/>
              <a:t>NumPy documentation (accessed at : </a:t>
            </a:r>
            <a:r>
              <a:rPr lang="en-GB" sz="1100" i="1" u="sng" dirty="0">
                <a:hlinkClick r:id="rId7"/>
              </a:rPr>
              <a:t>https://numpy.org/doc/</a:t>
            </a:r>
            <a:r>
              <a:rPr lang="en-GB" sz="1100" i="1" dirty="0"/>
              <a:t>)</a:t>
            </a:r>
            <a:endParaRPr lang="en-GB" sz="1100" dirty="0"/>
          </a:p>
          <a:p>
            <a:pPr lvl="0"/>
            <a:r>
              <a:rPr lang="en-GB" sz="1100" i="1" dirty="0"/>
              <a:t>Pandas documentation (accessed at: </a:t>
            </a:r>
            <a:r>
              <a:rPr lang="en-GB" sz="1100" i="1" u="sng" dirty="0">
                <a:hlinkClick r:id="rId8"/>
              </a:rPr>
              <a:t>https://pandas.pydata.org/docs/</a:t>
            </a:r>
            <a:r>
              <a:rPr lang="en-GB" sz="1100" i="1" dirty="0"/>
              <a:t>)</a:t>
            </a:r>
            <a:endParaRPr lang="en-GB" sz="1100" dirty="0"/>
          </a:p>
          <a:p>
            <a:pPr lvl="0"/>
            <a:r>
              <a:rPr lang="en-GB" sz="1100" i="1" dirty="0"/>
              <a:t>K- means clustering documentation (accessed at: </a:t>
            </a:r>
            <a:r>
              <a:rPr lang="en-GB" sz="1100" i="1" u="sng" dirty="0">
                <a:hlinkClick r:id="rId9"/>
              </a:rPr>
              <a:t>https://scikit-learn.org/stable/modules/generated/sklearn.cluster.KMeans.html</a:t>
            </a:r>
            <a:r>
              <a:rPr lang="en-GB" sz="1100" i="1" dirty="0"/>
              <a:t>)</a:t>
            </a:r>
            <a:endParaRPr lang="en-GB" sz="1100" dirty="0"/>
          </a:p>
          <a:p>
            <a:pPr lvl="0"/>
            <a:r>
              <a:rPr lang="en-GB" sz="1100" i="1" dirty="0"/>
              <a:t>Google geocoding API documentation (accessed at: </a:t>
            </a:r>
            <a:r>
              <a:rPr lang="en-GB" sz="1100" i="1" u="sng" dirty="0">
                <a:hlinkClick r:id="rId10"/>
              </a:rPr>
              <a:t>https://developers.google.com/maps/documentation/geocoding/overview</a:t>
            </a:r>
            <a:r>
              <a:rPr lang="en-GB" sz="1100" i="1" dirty="0"/>
              <a:t>)</a:t>
            </a:r>
            <a:endParaRPr lang="en-GB" sz="1100" dirty="0"/>
          </a:p>
          <a:p>
            <a:endParaRPr lang="en-US" dirty="0"/>
          </a:p>
        </p:txBody>
      </p:sp>
    </p:spTree>
    <p:extLst>
      <p:ext uri="{BB962C8B-B14F-4D97-AF65-F5344CB8AC3E}">
        <p14:creationId xmlns:p14="http://schemas.microsoft.com/office/powerpoint/2010/main" val="2940270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478FC-9B67-B546-911B-7640073B8B6E}"/>
              </a:ext>
            </a:extLst>
          </p:cNvPr>
          <p:cNvSpPr>
            <a:spLocks noGrp="1"/>
          </p:cNvSpPr>
          <p:nvPr>
            <p:ph type="title"/>
          </p:nvPr>
        </p:nvSpPr>
        <p:spPr/>
        <p:txBody>
          <a:bodyPr/>
          <a:lstStyle/>
          <a:p>
            <a:r>
              <a:rPr lang="en-US" dirty="0"/>
              <a:t>Business Understanding</a:t>
            </a:r>
          </a:p>
        </p:txBody>
      </p:sp>
      <p:sp>
        <p:nvSpPr>
          <p:cNvPr id="3" name="Content Placeholder 2">
            <a:extLst>
              <a:ext uri="{FF2B5EF4-FFF2-40B4-BE49-F238E27FC236}">
                <a16:creationId xmlns:a16="http://schemas.microsoft.com/office/drawing/2014/main" id="{F5200F84-6D77-7242-B710-A2F3225BA5BF}"/>
              </a:ext>
            </a:extLst>
          </p:cNvPr>
          <p:cNvSpPr>
            <a:spLocks noGrp="1"/>
          </p:cNvSpPr>
          <p:nvPr>
            <p:ph idx="1"/>
          </p:nvPr>
        </p:nvSpPr>
        <p:spPr>
          <a:xfrm>
            <a:off x="677334" y="1406958"/>
            <a:ext cx="5627213" cy="4405067"/>
          </a:xfrm>
        </p:spPr>
        <p:txBody>
          <a:bodyPr>
            <a:normAutofit/>
          </a:bodyPr>
          <a:lstStyle/>
          <a:p>
            <a:r>
              <a:rPr lang="en-GB" dirty="0"/>
              <a:t>The goal of this project is to predict the optimal location to open a clothing store in London, UK. </a:t>
            </a:r>
          </a:p>
          <a:p>
            <a:r>
              <a:rPr lang="en-GB" dirty="0"/>
              <a:t>The key stakeholder in this project are investors and owners looking to start or expand their clothing company into London. </a:t>
            </a:r>
          </a:p>
          <a:p>
            <a:r>
              <a:rPr lang="en-GB" dirty="0"/>
              <a:t>The reason why this project would be important to them is because they want to find the best area to open a store.</a:t>
            </a:r>
          </a:p>
          <a:p>
            <a:r>
              <a:rPr lang="en-GB" dirty="0"/>
              <a:t>The optimal location to open a clothing store will be in an area where there is a high concentration of clothing stores AND shopping malls. </a:t>
            </a:r>
          </a:p>
        </p:txBody>
      </p:sp>
      <p:pic>
        <p:nvPicPr>
          <p:cNvPr id="4" name="Picture 3">
            <a:extLst>
              <a:ext uri="{FF2B5EF4-FFF2-40B4-BE49-F238E27FC236}">
                <a16:creationId xmlns:a16="http://schemas.microsoft.com/office/drawing/2014/main" id="{8F049BAC-A79A-4B45-AA9C-DE0EFCFE7273}"/>
              </a:ext>
            </a:extLst>
          </p:cNvPr>
          <p:cNvPicPr>
            <a:picLocks noChangeAspect="1"/>
          </p:cNvPicPr>
          <p:nvPr/>
        </p:nvPicPr>
        <p:blipFill>
          <a:blip r:embed="rId2"/>
          <a:stretch>
            <a:fillRect/>
          </a:stretch>
        </p:blipFill>
        <p:spPr>
          <a:xfrm>
            <a:off x="6570907" y="1548063"/>
            <a:ext cx="5406189" cy="3580098"/>
          </a:xfrm>
          <a:prstGeom prst="rect">
            <a:avLst/>
          </a:prstGeom>
        </p:spPr>
      </p:pic>
    </p:spTree>
    <p:extLst>
      <p:ext uri="{BB962C8B-B14F-4D97-AF65-F5344CB8AC3E}">
        <p14:creationId xmlns:p14="http://schemas.microsoft.com/office/powerpoint/2010/main" val="283191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22CD1-7208-794C-871C-918630CB9219}"/>
              </a:ext>
            </a:extLst>
          </p:cNvPr>
          <p:cNvSpPr>
            <a:spLocks noGrp="1"/>
          </p:cNvSpPr>
          <p:nvPr>
            <p:ph type="title"/>
          </p:nvPr>
        </p:nvSpPr>
        <p:spPr/>
        <p:txBody>
          <a:bodyPr/>
          <a:lstStyle/>
          <a:p>
            <a:r>
              <a:rPr lang="en-US" dirty="0"/>
              <a:t>Analytics Approach</a:t>
            </a:r>
          </a:p>
        </p:txBody>
      </p:sp>
      <p:sp>
        <p:nvSpPr>
          <p:cNvPr id="3" name="Content Placeholder 2">
            <a:extLst>
              <a:ext uri="{FF2B5EF4-FFF2-40B4-BE49-F238E27FC236}">
                <a16:creationId xmlns:a16="http://schemas.microsoft.com/office/drawing/2014/main" id="{BA91CBEB-5FE1-9941-9310-D278E3B5C2EA}"/>
              </a:ext>
            </a:extLst>
          </p:cNvPr>
          <p:cNvSpPr>
            <a:spLocks noGrp="1"/>
          </p:cNvSpPr>
          <p:nvPr>
            <p:ph idx="1"/>
          </p:nvPr>
        </p:nvSpPr>
        <p:spPr>
          <a:xfrm>
            <a:off x="677334" y="1620253"/>
            <a:ext cx="5771592" cy="4421109"/>
          </a:xfrm>
        </p:spPr>
        <p:txBody>
          <a:bodyPr>
            <a:normAutofit/>
          </a:bodyPr>
          <a:lstStyle/>
          <a:p>
            <a:r>
              <a:rPr lang="en-GB" dirty="0"/>
              <a:t>We will use K-means clustering which is a simple and popular unsupervised machine learning algorithm to answer our question. </a:t>
            </a:r>
          </a:p>
          <a:p>
            <a:r>
              <a:rPr lang="en-GB" dirty="0"/>
              <a:t>Machine learning and visualization tools will be used to generate the most promising areas based upon criteria we defined. </a:t>
            </a:r>
          </a:p>
          <a:p>
            <a:r>
              <a:rPr lang="en-GB" dirty="0"/>
              <a:t>Evaluation of the model quality will be done through a diagnostic measures phase and statistical significance testing.</a:t>
            </a:r>
          </a:p>
          <a:p>
            <a:r>
              <a:rPr lang="en-GB" dirty="0"/>
              <a:t>Finally, we will present our findings to the stakeholders so they can make an informed decision on where they would like to open their clothing store.</a:t>
            </a:r>
            <a:endParaRPr lang="en-US" dirty="0"/>
          </a:p>
        </p:txBody>
      </p:sp>
      <p:pic>
        <p:nvPicPr>
          <p:cNvPr id="5" name="Picture 4">
            <a:extLst>
              <a:ext uri="{FF2B5EF4-FFF2-40B4-BE49-F238E27FC236}">
                <a16:creationId xmlns:a16="http://schemas.microsoft.com/office/drawing/2014/main" id="{E902B96A-FAC8-9B4A-801B-B23F7175B919}"/>
              </a:ext>
            </a:extLst>
          </p:cNvPr>
          <p:cNvPicPr>
            <a:picLocks noChangeAspect="1"/>
          </p:cNvPicPr>
          <p:nvPr/>
        </p:nvPicPr>
        <p:blipFill>
          <a:blip r:embed="rId2"/>
          <a:stretch>
            <a:fillRect/>
          </a:stretch>
        </p:blipFill>
        <p:spPr>
          <a:xfrm>
            <a:off x="6448926" y="1270000"/>
            <a:ext cx="5454317" cy="4363453"/>
          </a:xfrm>
          <a:prstGeom prst="rect">
            <a:avLst/>
          </a:prstGeom>
        </p:spPr>
      </p:pic>
    </p:spTree>
    <p:extLst>
      <p:ext uri="{BB962C8B-B14F-4D97-AF65-F5344CB8AC3E}">
        <p14:creationId xmlns:p14="http://schemas.microsoft.com/office/powerpoint/2010/main" val="3110459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ABCDD-6B2C-8C40-A7EB-B76F42F84EBA}"/>
              </a:ext>
            </a:extLst>
          </p:cNvPr>
          <p:cNvSpPr>
            <a:spLocks noGrp="1"/>
          </p:cNvSpPr>
          <p:nvPr>
            <p:ph type="title"/>
          </p:nvPr>
        </p:nvSpPr>
        <p:spPr/>
        <p:txBody>
          <a:bodyPr/>
          <a:lstStyle/>
          <a:p>
            <a:r>
              <a:rPr lang="en-US" dirty="0"/>
              <a:t>Data</a:t>
            </a:r>
            <a:br>
              <a:rPr lang="en-US" dirty="0"/>
            </a:br>
            <a:endParaRPr lang="en-US" dirty="0"/>
          </a:p>
        </p:txBody>
      </p:sp>
      <p:sp>
        <p:nvSpPr>
          <p:cNvPr id="3" name="Content Placeholder 2">
            <a:extLst>
              <a:ext uri="{FF2B5EF4-FFF2-40B4-BE49-F238E27FC236}">
                <a16:creationId xmlns:a16="http://schemas.microsoft.com/office/drawing/2014/main" id="{88E98119-750A-A848-8167-F76FC0EF805E}"/>
              </a:ext>
            </a:extLst>
          </p:cNvPr>
          <p:cNvSpPr>
            <a:spLocks noGrp="1"/>
          </p:cNvSpPr>
          <p:nvPr>
            <p:ph idx="1"/>
          </p:nvPr>
        </p:nvSpPr>
        <p:spPr>
          <a:xfrm>
            <a:off x="677334" y="1311965"/>
            <a:ext cx="9140434" cy="5297382"/>
          </a:xfrm>
        </p:spPr>
        <p:txBody>
          <a:bodyPr>
            <a:normAutofit lnSpcReduction="10000"/>
          </a:bodyPr>
          <a:lstStyle/>
          <a:p>
            <a:r>
              <a:rPr lang="en-US" b="1" dirty="0"/>
              <a:t>There are several factors that will impact the final decision of where to open a clothing store</a:t>
            </a:r>
            <a:r>
              <a:rPr lang="en-US" dirty="0"/>
              <a:t>. These are</a:t>
            </a:r>
          </a:p>
          <a:p>
            <a:pPr lvl="1"/>
            <a:r>
              <a:rPr lang="en-US" dirty="0"/>
              <a:t>The number of clothing stores within the neighbourhood.</a:t>
            </a:r>
          </a:p>
          <a:p>
            <a:pPr lvl="1"/>
            <a:r>
              <a:rPr lang="en-US" dirty="0"/>
              <a:t>The number of shopping malls within the neighbourhood.</a:t>
            </a:r>
          </a:p>
          <a:p>
            <a:pPr lvl="1"/>
            <a:r>
              <a:rPr lang="en-US" dirty="0"/>
              <a:t>London census information – Population, density, age, income.</a:t>
            </a:r>
          </a:p>
          <a:p>
            <a:r>
              <a:rPr lang="en-GB" b="1" dirty="0"/>
              <a:t>We will collect the data from the following sources</a:t>
            </a:r>
            <a:r>
              <a:rPr lang="en-GB" dirty="0"/>
              <a:t>:</a:t>
            </a:r>
          </a:p>
          <a:p>
            <a:pPr lvl="1"/>
            <a:r>
              <a:rPr lang="en-GB" dirty="0"/>
              <a:t>London borough boundaries shapefile which is defined using longitude and latitude values. Will be in </a:t>
            </a:r>
            <a:r>
              <a:rPr lang="en-GB" dirty="0" err="1"/>
              <a:t>geojson</a:t>
            </a:r>
            <a:r>
              <a:rPr lang="en-GB" dirty="0"/>
              <a:t> format to be easily integrated into analysis. Can be obtained from the London Datastore (publicly available).</a:t>
            </a:r>
          </a:p>
          <a:p>
            <a:pPr lvl="1"/>
            <a:r>
              <a:rPr lang="en-GB" dirty="0"/>
              <a:t>Coordinates which define the centre of London, this will be obtained using the Google Geocoding API.</a:t>
            </a:r>
          </a:p>
          <a:p>
            <a:pPr lvl="1"/>
            <a:r>
              <a:rPr lang="en-GB" dirty="0"/>
              <a:t>Clothing stores and shopping mall data in every borough will be obtained using Foursquare API.</a:t>
            </a:r>
          </a:p>
          <a:p>
            <a:pPr lvl="1"/>
            <a:r>
              <a:rPr lang="en-GB" dirty="0"/>
              <a:t>The centre of every borough will be defined using hexagon cells in a honeycomb layout, these will be calculated algorithmically. The addresses for those centres will be fetched  using the Google Geocoding API.</a:t>
            </a:r>
          </a:p>
          <a:p>
            <a:pPr lvl="1"/>
            <a:r>
              <a:rPr lang="en-GB" dirty="0"/>
              <a:t>London census data for the year 2016 will be obtained from the London Datastore (publicly available).</a:t>
            </a:r>
          </a:p>
        </p:txBody>
      </p:sp>
    </p:spTree>
    <p:extLst>
      <p:ext uri="{BB962C8B-B14F-4D97-AF65-F5344CB8AC3E}">
        <p14:creationId xmlns:p14="http://schemas.microsoft.com/office/powerpoint/2010/main" val="2985567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6257B-72D2-8045-8DF6-810B5D4314C6}"/>
              </a:ext>
            </a:extLst>
          </p:cNvPr>
          <p:cNvSpPr>
            <a:spLocks noGrp="1"/>
          </p:cNvSpPr>
          <p:nvPr>
            <p:ph type="title"/>
          </p:nvPr>
        </p:nvSpPr>
        <p:spPr>
          <a:xfrm>
            <a:off x="324408" y="331665"/>
            <a:ext cx="8596668" cy="1320800"/>
          </a:xfrm>
        </p:spPr>
        <p:txBody>
          <a:bodyPr/>
          <a:lstStyle/>
          <a:p>
            <a:r>
              <a:rPr lang="en-US" dirty="0"/>
              <a:t>Hexagon Honeycomb Grid</a:t>
            </a:r>
          </a:p>
        </p:txBody>
      </p:sp>
      <p:sp>
        <p:nvSpPr>
          <p:cNvPr id="3" name="Content Placeholder 2">
            <a:extLst>
              <a:ext uri="{FF2B5EF4-FFF2-40B4-BE49-F238E27FC236}">
                <a16:creationId xmlns:a16="http://schemas.microsoft.com/office/drawing/2014/main" id="{66A02E1D-1ED7-9242-A57A-3113638AE114}"/>
              </a:ext>
            </a:extLst>
          </p:cNvPr>
          <p:cNvSpPr>
            <a:spLocks noGrp="1"/>
          </p:cNvSpPr>
          <p:nvPr>
            <p:ph idx="1"/>
          </p:nvPr>
        </p:nvSpPr>
        <p:spPr>
          <a:xfrm>
            <a:off x="324407" y="1652593"/>
            <a:ext cx="3721769" cy="4785642"/>
          </a:xfrm>
        </p:spPr>
        <p:txBody>
          <a:bodyPr>
            <a:normAutofit/>
          </a:bodyPr>
          <a:lstStyle/>
          <a:p>
            <a:r>
              <a:rPr lang="en-GB" dirty="0"/>
              <a:t>We will define each neighbourhood using a grid format around the whole city. This grid will consist of many hexagons in a honeycomb layout. </a:t>
            </a:r>
          </a:p>
          <a:p>
            <a:r>
              <a:rPr lang="en-GB" dirty="0"/>
              <a:t>This will be the basis for defining different boroughs and neighbourhoods.</a:t>
            </a:r>
          </a:p>
          <a:p>
            <a:r>
              <a:rPr lang="en-GB" dirty="0"/>
              <a:t>The hexagon grid is limited by the boundaries of London boroughs</a:t>
            </a:r>
          </a:p>
          <a:p>
            <a:endParaRPr lang="en-US" dirty="0"/>
          </a:p>
        </p:txBody>
      </p:sp>
      <p:pic>
        <p:nvPicPr>
          <p:cNvPr id="4" name="Picture 3" descr="capstone%20figures/london-hexagon.png">
            <a:extLst>
              <a:ext uri="{FF2B5EF4-FFF2-40B4-BE49-F238E27FC236}">
                <a16:creationId xmlns:a16="http://schemas.microsoft.com/office/drawing/2014/main" id="{7942E03D-9B21-BC4C-94D7-9044016030E3}"/>
              </a:ext>
            </a:extLst>
          </p:cNvPr>
          <p:cNvPicPr/>
          <p:nvPr/>
        </p:nvPicPr>
        <p:blipFill rotWithShape="1">
          <a:blip r:embed="rId2" cstate="print">
            <a:extLst>
              <a:ext uri="{28A0092B-C50C-407E-A947-70E740481C1C}">
                <a14:useLocalDpi xmlns:a14="http://schemas.microsoft.com/office/drawing/2010/main" val="0"/>
              </a:ext>
            </a:extLst>
          </a:blip>
          <a:srcRect l="7354" r="8629" b="-7"/>
          <a:stretch/>
        </p:blipFill>
        <p:spPr bwMode="auto">
          <a:xfrm>
            <a:off x="4046177" y="1122949"/>
            <a:ext cx="7728729" cy="531528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57727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E4760-F166-0644-B0B0-1E23F2307602}"/>
              </a:ext>
            </a:extLst>
          </p:cNvPr>
          <p:cNvSpPr>
            <a:spLocks noGrp="1"/>
          </p:cNvSpPr>
          <p:nvPr>
            <p:ph type="title"/>
          </p:nvPr>
        </p:nvSpPr>
        <p:spPr>
          <a:xfrm>
            <a:off x="369918" y="315497"/>
            <a:ext cx="8596668" cy="1320800"/>
          </a:xfrm>
        </p:spPr>
        <p:txBody>
          <a:bodyPr>
            <a:normAutofit/>
          </a:bodyPr>
          <a:lstStyle/>
          <a:p>
            <a:r>
              <a:rPr lang="en-US" dirty="0"/>
              <a:t>Foursquare API – All clothing stores in London</a:t>
            </a:r>
          </a:p>
        </p:txBody>
      </p:sp>
      <p:sp>
        <p:nvSpPr>
          <p:cNvPr id="3" name="Content Placeholder 2">
            <a:extLst>
              <a:ext uri="{FF2B5EF4-FFF2-40B4-BE49-F238E27FC236}">
                <a16:creationId xmlns:a16="http://schemas.microsoft.com/office/drawing/2014/main" id="{A149C147-9AB5-2448-B7E5-E1617D1AC986}"/>
              </a:ext>
            </a:extLst>
          </p:cNvPr>
          <p:cNvSpPr>
            <a:spLocks noGrp="1"/>
          </p:cNvSpPr>
          <p:nvPr>
            <p:ph idx="1"/>
          </p:nvPr>
        </p:nvSpPr>
        <p:spPr>
          <a:xfrm>
            <a:off x="609599" y="2459791"/>
            <a:ext cx="3481139" cy="2051976"/>
          </a:xfrm>
        </p:spPr>
        <p:txBody>
          <a:bodyPr/>
          <a:lstStyle/>
          <a:p>
            <a:r>
              <a:rPr lang="en-US" dirty="0"/>
              <a:t>The Foursquare API is used to retrieve all clothing store information in London.</a:t>
            </a:r>
          </a:p>
          <a:p>
            <a:r>
              <a:rPr lang="en-US" dirty="0"/>
              <a:t>Folium Is used to visualize them on a map using blue dots.</a:t>
            </a:r>
          </a:p>
          <a:p>
            <a:pPr marL="0" indent="0">
              <a:buNone/>
            </a:pPr>
            <a:endParaRPr lang="en-US" dirty="0"/>
          </a:p>
          <a:p>
            <a:endParaRPr lang="en-US" dirty="0"/>
          </a:p>
        </p:txBody>
      </p:sp>
      <p:pic>
        <p:nvPicPr>
          <p:cNvPr id="4" name="Picture 3" descr="capstone%20figures/allshops.png">
            <a:extLst>
              <a:ext uri="{FF2B5EF4-FFF2-40B4-BE49-F238E27FC236}">
                <a16:creationId xmlns:a16="http://schemas.microsoft.com/office/drawing/2014/main" id="{A5B7ED1F-63D8-B44C-89F9-94AD8F92425B}"/>
              </a:ext>
            </a:extLst>
          </p:cNvPr>
          <p:cNvPicPr/>
          <p:nvPr/>
        </p:nvPicPr>
        <p:blipFill rotWithShape="1">
          <a:blip r:embed="rId2" cstate="print">
            <a:extLst>
              <a:ext uri="{28A0092B-C50C-407E-A947-70E740481C1C}">
                <a14:useLocalDpi xmlns:a14="http://schemas.microsoft.com/office/drawing/2010/main" val="0"/>
              </a:ext>
            </a:extLst>
          </a:blip>
          <a:srcRect l="5475" t="-2" r="8315" b="-4"/>
          <a:stretch/>
        </p:blipFill>
        <p:spPr bwMode="auto">
          <a:xfrm>
            <a:off x="4090738" y="1138991"/>
            <a:ext cx="7619999" cy="540619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11860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E013-B1D5-F841-A5EF-22BD58A95A38}"/>
              </a:ext>
            </a:extLst>
          </p:cNvPr>
          <p:cNvSpPr>
            <a:spLocks noGrp="1"/>
          </p:cNvSpPr>
          <p:nvPr>
            <p:ph type="title"/>
          </p:nvPr>
        </p:nvSpPr>
        <p:spPr/>
        <p:txBody>
          <a:bodyPr/>
          <a:lstStyle/>
          <a:p>
            <a:r>
              <a:rPr lang="en-US" dirty="0"/>
              <a:t>Heatmap – Clothing Stores in London</a:t>
            </a:r>
          </a:p>
        </p:txBody>
      </p:sp>
      <p:sp>
        <p:nvSpPr>
          <p:cNvPr id="3" name="Content Placeholder 2">
            <a:extLst>
              <a:ext uri="{FF2B5EF4-FFF2-40B4-BE49-F238E27FC236}">
                <a16:creationId xmlns:a16="http://schemas.microsoft.com/office/drawing/2014/main" id="{6DE00A48-87D5-1145-A3F3-D11AFB4B7F4A}"/>
              </a:ext>
            </a:extLst>
          </p:cNvPr>
          <p:cNvSpPr>
            <a:spLocks noGrp="1"/>
          </p:cNvSpPr>
          <p:nvPr>
            <p:ph idx="1"/>
          </p:nvPr>
        </p:nvSpPr>
        <p:spPr>
          <a:xfrm>
            <a:off x="128336" y="1935747"/>
            <a:ext cx="3577390" cy="4783221"/>
          </a:xfrm>
        </p:spPr>
        <p:txBody>
          <a:bodyPr/>
          <a:lstStyle/>
          <a:p>
            <a:r>
              <a:rPr lang="en-GB" dirty="0"/>
              <a:t>Clothing stores are mostly spread out across the city, with the highest concentration in the city centre. </a:t>
            </a:r>
          </a:p>
          <a:p>
            <a:r>
              <a:rPr lang="en-GB" dirty="0"/>
              <a:t>The second highest concentration of clothing stores is located north of central London, in areas such as Camden and Islington.</a:t>
            </a:r>
          </a:p>
          <a:p>
            <a:endParaRPr lang="en-US" dirty="0"/>
          </a:p>
        </p:txBody>
      </p:sp>
      <p:pic>
        <p:nvPicPr>
          <p:cNvPr id="4" name="Picture 3">
            <a:extLst>
              <a:ext uri="{FF2B5EF4-FFF2-40B4-BE49-F238E27FC236}">
                <a16:creationId xmlns:a16="http://schemas.microsoft.com/office/drawing/2014/main" id="{06C8B216-980E-2742-ADED-4531421983C5}"/>
              </a:ext>
            </a:extLst>
          </p:cNvPr>
          <p:cNvPicPr/>
          <p:nvPr/>
        </p:nvPicPr>
        <p:blipFill rotWithShape="1">
          <a:blip r:embed="rId2" cstate="print">
            <a:extLst>
              <a:ext uri="{28A0092B-C50C-407E-A947-70E740481C1C}">
                <a14:useLocalDpi xmlns:a14="http://schemas.microsoft.com/office/drawing/2010/main" val="0"/>
              </a:ext>
            </a:extLst>
          </a:blip>
          <a:srcRect l="5091" r="6163"/>
          <a:stretch/>
        </p:blipFill>
        <p:spPr bwMode="auto">
          <a:xfrm>
            <a:off x="3705726" y="1270000"/>
            <a:ext cx="7924800" cy="532330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88250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7DFC7-9ABD-4E44-A3FF-17EDBC62F031}"/>
              </a:ext>
            </a:extLst>
          </p:cNvPr>
          <p:cNvSpPr>
            <a:spLocks noGrp="1"/>
          </p:cNvSpPr>
          <p:nvPr>
            <p:ph type="title"/>
          </p:nvPr>
        </p:nvSpPr>
        <p:spPr>
          <a:xfrm>
            <a:off x="545433" y="368968"/>
            <a:ext cx="8596668" cy="1320800"/>
          </a:xfrm>
        </p:spPr>
        <p:txBody>
          <a:bodyPr/>
          <a:lstStyle/>
          <a:p>
            <a:r>
              <a:rPr lang="en-US" dirty="0"/>
              <a:t>Population Distribution</a:t>
            </a:r>
          </a:p>
        </p:txBody>
      </p:sp>
      <p:sp>
        <p:nvSpPr>
          <p:cNvPr id="3" name="Content Placeholder 2">
            <a:extLst>
              <a:ext uri="{FF2B5EF4-FFF2-40B4-BE49-F238E27FC236}">
                <a16:creationId xmlns:a16="http://schemas.microsoft.com/office/drawing/2014/main" id="{78F76DEE-6CEB-CA49-80CD-60C23AA09990}"/>
              </a:ext>
            </a:extLst>
          </p:cNvPr>
          <p:cNvSpPr>
            <a:spLocks noGrp="1"/>
          </p:cNvSpPr>
          <p:nvPr>
            <p:ph idx="1"/>
          </p:nvPr>
        </p:nvSpPr>
        <p:spPr>
          <a:xfrm>
            <a:off x="176464" y="1425617"/>
            <a:ext cx="3837625" cy="5150580"/>
          </a:xfrm>
        </p:spPr>
        <p:txBody>
          <a:bodyPr>
            <a:normAutofit/>
          </a:bodyPr>
          <a:lstStyle/>
          <a:p>
            <a:r>
              <a:rPr lang="en-GB" dirty="0"/>
              <a:t>Boroughs such as Ealing, Barnet, Brent, Croydon and Enfield all have a population above 318,000, and are marked in red. </a:t>
            </a:r>
          </a:p>
          <a:p>
            <a:r>
              <a:rPr lang="en-GB" dirty="0"/>
              <a:t>Boroughs Kensington and Chelsea, Hammersmith and Fulham, Kingston and Richmond all have populations below 228,000. </a:t>
            </a:r>
          </a:p>
          <a:p>
            <a:r>
              <a:rPr lang="en-GB" dirty="0"/>
              <a:t>There isn’t to be a correlation between population and number of clothing stores or shopping malls</a:t>
            </a:r>
            <a:endParaRPr lang="en-US" dirty="0"/>
          </a:p>
        </p:txBody>
      </p:sp>
      <p:pic>
        <p:nvPicPr>
          <p:cNvPr id="4" name="Picture 3">
            <a:extLst>
              <a:ext uri="{FF2B5EF4-FFF2-40B4-BE49-F238E27FC236}">
                <a16:creationId xmlns:a16="http://schemas.microsoft.com/office/drawing/2014/main" id="{EF45D27D-14EB-A24D-8963-2C8C94ED45A9}"/>
              </a:ext>
            </a:extLst>
          </p:cNvPr>
          <p:cNvPicPr/>
          <p:nvPr/>
        </p:nvPicPr>
        <p:blipFill rotWithShape="1">
          <a:blip r:embed="rId2" cstate="print">
            <a:extLst>
              <a:ext uri="{28A0092B-C50C-407E-A947-70E740481C1C}">
                <a14:useLocalDpi xmlns:a14="http://schemas.microsoft.com/office/drawing/2010/main" val="0"/>
              </a:ext>
            </a:extLst>
          </a:blip>
          <a:srcRect l="5120" r="808"/>
          <a:stretch/>
        </p:blipFill>
        <p:spPr bwMode="auto">
          <a:xfrm>
            <a:off x="4014090" y="1155032"/>
            <a:ext cx="7905194" cy="542116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14271013"/>
      </p:ext>
    </p:extLst>
  </p:cSld>
  <p:clrMapOvr>
    <a:masterClrMapping/>
  </p:clrMapOvr>
</p:sld>
</file>

<file path=ppt/theme/theme1.xml><?xml version="1.0" encoding="utf-8"?>
<a:theme xmlns:a="http://schemas.openxmlformats.org/drawingml/2006/main" name="Facet">
  <a:themeElements>
    <a:clrScheme name="Custom 1">
      <a:dk1>
        <a:srgbClr val="000000"/>
      </a:dk1>
      <a:lt1>
        <a:srgbClr val="FFFFFF"/>
      </a:lt1>
      <a:dk2>
        <a:srgbClr val="373545"/>
      </a:dk2>
      <a:lt2>
        <a:srgbClr val="CEDBE6"/>
      </a:lt2>
      <a:accent1>
        <a:srgbClr val="46C8FF"/>
      </a:accent1>
      <a:accent2>
        <a:srgbClr val="5482FF"/>
      </a:accent2>
      <a:accent3>
        <a:srgbClr val="9CFFE3"/>
      </a:accent3>
      <a:accent4>
        <a:srgbClr val="D8FAFF"/>
      </a:accent4>
      <a:accent5>
        <a:srgbClr val="B8F0FF"/>
      </a:accent5>
      <a:accent6>
        <a:srgbClr val="2EA6FF"/>
      </a:accent6>
      <a:hlink>
        <a:srgbClr val="AAFF3C"/>
      </a:hlink>
      <a:folHlink>
        <a:srgbClr val="FFA523"/>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{A2A55531-3CCC-A14A-8613-E685AC50A1E2}tf10001060</Template>
  <TotalTime>192</TotalTime>
  <Words>1607</Words>
  <Application>Microsoft Macintosh PowerPoint</Application>
  <PresentationFormat>Widescreen</PresentationFormat>
  <Paragraphs>94</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Trebuchet MS</vt:lpstr>
      <vt:lpstr>Wingdings 3</vt:lpstr>
      <vt:lpstr>Facet</vt:lpstr>
      <vt:lpstr>Predicting the optimal area to open a clothing store in London, UK</vt:lpstr>
      <vt:lpstr>Introduction</vt:lpstr>
      <vt:lpstr>Business Understanding</vt:lpstr>
      <vt:lpstr>Analytics Approach</vt:lpstr>
      <vt:lpstr>Data </vt:lpstr>
      <vt:lpstr>Hexagon Honeycomb Grid</vt:lpstr>
      <vt:lpstr>Foursquare API – All clothing stores in London</vt:lpstr>
      <vt:lpstr>Heatmap – Clothing Stores in London</vt:lpstr>
      <vt:lpstr>Population Distribution</vt:lpstr>
      <vt:lpstr>Density Distribution</vt:lpstr>
      <vt:lpstr>Age Distribution</vt:lpstr>
      <vt:lpstr>Income Distribution </vt:lpstr>
      <vt:lpstr>K-Means Clustering</vt:lpstr>
      <vt:lpstr>Cluster Plot</vt:lpstr>
      <vt:lpstr>Comparison of clusters</vt:lpstr>
      <vt:lpstr>Target Cluster Plot</vt:lpstr>
      <vt:lpstr>A closer look at the target cluster </vt:lpstr>
      <vt:lpstr>Results</vt:lpstr>
      <vt:lpstr>Conclusion </vt:lpstr>
      <vt:lpstr>References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optimal area to open a clothing store in London, UK</dc:title>
  <dc:creator>Microsoft Office User</dc:creator>
  <cp:lastModifiedBy>Microsoft Office User</cp:lastModifiedBy>
  <cp:revision>21</cp:revision>
  <dcterms:created xsi:type="dcterms:W3CDTF">2020-12-15T18:52:15Z</dcterms:created>
  <dcterms:modified xsi:type="dcterms:W3CDTF">2020-12-15T22:04:42Z</dcterms:modified>
</cp:coreProperties>
</file>

<file path=docProps/thumbnail.jpeg>
</file>